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Различные микроорганизмы, обитающие в нашем кишечнике, образуют с ним «партнерство» (симбиоз), которое начинается с самого рождения. Микрофлора кишечника — совокупность полезных и патогенных бактерий, живущих в нашем кишечнике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Главный  вклад пробиотиков в здоровье организма — поддержание здоровой микрофлоры кишечника, что включает:</a:t>
            </a:r>
          </a:p>
          <a:p>
            <a:pPr/>
            <a:r>
              <a:t>1. поддержание здоровья  ЖКТ (общее свойство всех пробиотиков)   </a:t>
            </a:r>
          </a:p>
          <a:p>
            <a:pPr/>
            <a:r>
              <a:t>2. поддержание здоровой иммунной системы (специфичное свойство ряда пробиотиков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На протяжении веков и тысячелетий люди  обращали внимание на действие, которое оказывала на организма пища  и сохраняли рецепты не только вкусных и легких в приготовлении блюд, но и тех, которые благоприятно влияли на самочувствие и помогали поддерживать здоровье в условиях, далеких от современной комфортной жизни. Одной из таких категорий были кисломолочные напитки. Рацион народов Северной и Центральной Азии главным образом состоял из продуктов животноводства: мясных и молочных продуктов, регулярное употребление которых провоцировало многие неприятные проявления в желудочно-кишечном тракте, например, процессы гниения и брожения, которые негативно воздействуют на микрофлору кишечника. Потребление кисломолочных напитков определялось не только необходимостью перерабатывать свежее молоко для дальнейшего хранения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Целебные свойства напитка  в наши дни заинтересовали ученых и они внимательно исследовали состав закваски.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 Блинов В.А, Бурашина С.Н., Суржина Е.А. и др, 2004. Данные экспериментов и клинических испытаний ЭМ-Курунги. </a:t>
            </a:r>
          </a:p>
          <a:p>
            <a:pPr/>
            <a:r>
              <a:t>* Форма тесных взаимоотношений между организмами разных видов, при которой хотя бы один из них получает для себя пользу.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63949" y="6224225"/>
            <a:ext cx="273652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850900" y="1825100"/>
            <a:ext cx="6375400" cy="118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90000"/>
              </a:lnSpc>
              <a:defRPr b="1" sz="6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B-Kurunga</a:t>
            </a:r>
          </a:p>
        </p:txBody>
      </p:sp>
      <p:sp>
        <p:nvSpPr>
          <p:cNvPr id="29" name="Shape 29"/>
          <p:cNvSpPr/>
          <p:nvPr/>
        </p:nvSpPr>
        <p:spPr>
          <a:xfrm>
            <a:off x="866775" y="3120524"/>
            <a:ext cx="6226175" cy="1218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 b="1" sz="28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восстанавливает </a:t>
            </a:r>
          </a:p>
          <a:p>
            <a:pPr>
              <a:lnSpc>
                <a:spcPct val="90000"/>
              </a:lnSpc>
              <a:defRPr b="1" sz="28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микрофлору кишечника </a:t>
            </a:r>
          </a:p>
          <a:p>
            <a:pPr>
              <a:lnSpc>
                <a:spcPct val="90000"/>
              </a:lnSpc>
              <a:defRPr b="1" sz="28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и укрепляет иммунитет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2.png"/>
          <p:cNvPicPr>
            <a:picLocks noChangeAspect="1"/>
          </p:cNvPicPr>
          <p:nvPr/>
        </p:nvPicPr>
        <p:blipFill>
          <a:blip r:embed="rId4">
            <a:extLst/>
          </a:blip>
          <a:srcRect l="11964" t="8066" r="11964" b="15639"/>
          <a:stretch>
            <a:fillRect/>
          </a:stretch>
        </p:blipFill>
        <p:spPr>
          <a:xfrm>
            <a:off x="-25614" y="-142392"/>
            <a:ext cx="12243229" cy="690681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979733" y="592455"/>
            <a:ext cx="10351704" cy="1160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 b="1" sz="4000">
                <a:solidFill>
                  <a:srgbClr val="6BC8A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«УМНЫЕ» БАКТЕРИИ, </a:t>
            </a:r>
          </a:p>
          <a:p>
            <a:pPr>
              <a:lnSpc>
                <a:spcPct val="90000"/>
              </a:lnSpc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которые работают сообща</a:t>
            </a:r>
          </a:p>
        </p:txBody>
      </p:sp>
      <p:sp>
        <p:nvSpPr>
          <p:cNvPr id="130" name="Shape 130"/>
          <p:cNvSpPr/>
          <p:nvPr/>
        </p:nvSpPr>
        <p:spPr>
          <a:xfrm>
            <a:off x="995286" y="1903072"/>
            <a:ext cx="8957807" cy="383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 sz="2200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Курунга — </a:t>
            </a:r>
            <a:r>
              <a:rPr sz="1800">
                <a:solidFill>
                  <a:srgbClr val="535353"/>
                </a:solidFill>
              </a:rPr>
              <a:t>симбиоз пробиотических культур природного происхождения </a:t>
            </a:r>
          </a:p>
        </p:txBody>
      </p:sp>
      <p:sp>
        <p:nvSpPr>
          <p:cNvPr id="131" name="Shape 131"/>
          <p:cNvSpPr/>
          <p:nvPr/>
        </p:nvSpPr>
        <p:spPr>
          <a:xfrm>
            <a:off x="915429" y="3861560"/>
            <a:ext cx="4966798" cy="150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5DAF8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Защита кишечника от патогенов</a:t>
            </a:r>
          </a:p>
          <a:p>
            <a:pPr>
              <a:defRPr b="1" i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Lactobacillus acidophilus</a:t>
            </a:r>
            <a:r>
              <a:rPr i="0"/>
              <a:t> (Ацидофильная </a:t>
            </a:r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палочка) — полезные лактобактерии-</a:t>
            </a:r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пробиотики, составляющие естественную </a:t>
            </a:r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микрофлору кишечника. </a:t>
            </a:r>
          </a:p>
        </p:txBody>
      </p:sp>
      <p:sp>
        <p:nvSpPr>
          <p:cNvPr id="132" name="Shape 132"/>
          <p:cNvSpPr/>
          <p:nvPr/>
        </p:nvSpPr>
        <p:spPr>
          <a:xfrm>
            <a:off x="7204946" y="3861560"/>
            <a:ext cx="4625206" cy="150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0AE8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Усиление действия пробиотиков</a:t>
            </a:r>
            <a:endParaRPr>
              <a:solidFill>
                <a:srgbClr val="FB7753"/>
              </a:solidFill>
            </a:endParaRPr>
          </a:p>
          <a:p>
            <a:pPr>
              <a:defRPr b="1" i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Lactobacillus delbrueckii subsp. bulgaricus </a:t>
            </a:r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(Болгарская палочка) — еще один вид </a:t>
            </a:r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лактобактерий-пробиотиков. Усиливают </a:t>
            </a:r>
          </a:p>
          <a:p>
            <a:pPr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действие других полезных лактобактерий.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979731" y="551768"/>
            <a:ext cx="10118384" cy="644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lnSpc>
                <a:spcPct val="90000"/>
              </a:lnSpc>
              <a:defRPr b="1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КУРУНГА — ЭТО:</a:t>
            </a:r>
          </a:p>
        </p:txBody>
      </p:sp>
      <p:sp>
        <p:nvSpPr>
          <p:cNvPr id="138" name="Shape 138"/>
          <p:cNvSpPr/>
          <p:nvPr/>
        </p:nvSpPr>
        <p:spPr>
          <a:xfrm>
            <a:off x="1493996" y="3266359"/>
            <a:ext cx="1931138" cy="83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многовековые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традиции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применения</a:t>
            </a:r>
          </a:p>
        </p:txBody>
      </p:sp>
      <p:sp>
        <p:nvSpPr>
          <p:cNvPr id="139" name="Shape 139"/>
          <p:cNvSpPr/>
          <p:nvPr/>
        </p:nvSpPr>
        <p:spPr>
          <a:xfrm>
            <a:off x="4524861" y="3238930"/>
            <a:ext cx="3142278" cy="83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естественный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симбиоз* «умных»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пробиотиков</a:t>
            </a:r>
          </a:p>
        </p:txBody>
      </p:sp>
      <p:sp>
        <p:nvSpPr>
          <p:cNvPr id="140" name="Shape 140"/>
          <p:cNvSpPr/>
          <p:nvPr/>
        </p:nvSpPr>
        <p:spPr>
          <a:xfrm>
            <a:off x="8423116" y="3266359"/>
            <a:ext cx="2798388" cy="83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здоровая работа 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пищеварительной 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системы*</a:t>
            </a:r>
          </a:p>
        </p:txBody>
      </p:sp>
      <p:sp>
        <p:nvSpPr>
          <p:cNvPr id="141" name="Shape 141"/>
          <p:cNvSpPr/>
          <p:nvPr/>
        </p:nvSpPr>
        <p:spPr>
          <a:xfrm>
            <a:off x="2680047" y="5145239"/>
            <a:ext cx="2798388" cy="58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укрепление иммунитета</a:t>
            </a:r>
          </a:p>
        </p:txBody>
      </p:sp>
      <p:sp>
        <p:nvSpPr>
          <p:cNvPr id="142" name="Shape 142"/>
          <p:cNvSpPr/>
          <p:nvPr/>
        </p:nvSpPr>
        <p:spPr>
          <a:xfrm>
            <a:off x="6583529" y="5145994"/>
            <a:ext cx="3058462" cy="107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помощь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 восстановлении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организма после</a:t>
            </a:r>
          </a:p>
          <a:p>
            <a:pPr algn="ctr">
              <a:lnSpc>
                <a:spcPct val="9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заболеваний</a:t>
            </a:r>
          </a:p>
        </p:txBody>
      </p:sp>
      <p:pic>
        <p:nvPicPr>
          <p:cNvPr id="143" name="image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05072" y="2171948"/>
            <a:ext cx="985435" cy="102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88820" y="4178748"/>
            <a:ext cx="980844" cy="101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2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22036" y="4178748"/>
            <a:ext cx="981451" cy="101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05276" y="2174325"/>
            <a:ext cx="981451" cy="1016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68840" y="2174325"/>
            <a:ext cx="981450" cy="1016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011589" y="552599"/>
            <a:ext cx="10168822" cy="1160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90000"/>
              </a:lnSpc>
              <a:defRPr b="1" sz="4000">
                <a:solidFill>
                  <a:srgbClr val="6BC8A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ЦИНК:</a:t>
            </a:r>
          </a:p>
          <a:p>
            <a:pPr algn="ctr">
              <a:lnSpc>
                <a:spcPct val="90000"/>
              </a:lnSpc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«плюс» к иммунной защите</a:t>
            </a:r>
          </a:p>
        </p:txBody>
      </p:sp>
      <p:sp>
        <p:nvSpPr>
          <p:cNvPr id="153" name="Shape 153"/>
          <p:cNvSpPr/>
          <p:nvPr/>
        </p:nvSpPr>
        <p:spPr>
          <a:xfrm>
            <a:off x="1017029" y="4690000"/>
            <a:ext cx="3202371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Укрепляет иммунитет </a:t>
            </a:r>
          </a:p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 защищает от инфекций</a:t>
            </a:r>
          </a:p>
        </p:txBody>
      </p:sp>
      <p:sp>
        <p:nvSpPr>
          <p:cNvPr id="154" name="Shape 154"/>
          <p:cNvSpPr/>
          <p:nvPr/>
        </p:nvSpPr>
        <p:spPr>
          <a:xfrm>
            <a:off x="4494817" y="4685665"/>
            <a:ext cx="3202369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Улучшает состояние кожи, </a:t>
            </a:r>
          </a:p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волос и ногтей</a:t>
            </a:r>
          </a:p>
        </p:txBody>
      </p:sp>
      <p:sp>
        <p:nvSpPr>
          <p:cNvPr id="155" name="Shape 155"/>
          <p:cNvSpPr/>
          <p:nvPr/>
        </p:nvSpPr>
        <p:spPr>
          <a:xfrm>
            <a:off x="7972603" y="4685665"/>
            <a:ext cx="3202369" cy="91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Улучшает функции</a:t>
            </a:r>
          </a:p>
          <a:p>
            <a:pPr algn="ctr">
              <a:defRPr b="1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мужской и женской репродуктивных систем</a:t>
            </a:r>
          </a:p>
        </p:txBody>
      </p:sp>
      <p:pic>
        <p:nvPicPr>
          <p:cNvPr id="156" name="image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6721" y="2782441"/>
            <a:ext cx="1718560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4508" y="2782441"/>
            <a:ext cx="1718559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9978" y="2782441"/>
            <a:ext cx="1716473" cy="177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1011589" y="570931"/>
            <a:ext cx="10168822" cy="154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 algn="ctr">
              <a:lnSpc>
                <a:spcPct val="90000"/>
              </a:lnSpc>
              <a:defRPr b="1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  <a:r>
              <a:rPr sz="4400"/>
              <a:t>B-Kurunga</a:t>
            </a:r>
            <a:endParaRPr sz="4400"/>
          </a:p>
          <a:p>
            <a:pPr algn="ctr">
              <a:lnSpc>
                <a:spcPct val="90000"/>
              </a:lnSpc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комфортное пищеварение </a:t>
            </a:r>
            <a:endParaRPr sz="4000"/>
          </a:p>
          <a:p>
            <a:pPr algn="ctr">
              <a:lnSpc>
                <a:spcPct val="90000"/>
              </a:lnSpc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и крепкий иммунитет</a:t>
            </a:r>
          </a:p>
        </p:txBody>
      </p:sp>
      <p:sp>
        <p:nvSpPr>
          <p:cNvPr id="162" name="Shape 162"/>
          <p:cNvSpPr/>
          <p:nvPr/>
        </p:nvSpPr>
        <p:spPr>
          <a:xfrm>
            <a:off x="1017031" y="4685665"/>
            <a:ext cx="2660714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Комфортное</a:t>
            </a:r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пищеварение</a:t>
            </a:r>
          </a:p>
        </p:txBody>
      </p:sp>
      <p:sp>
        <p:nvSpPr>
          <p:cNvPr id="163" name="Shape 163"/>
          <p:cNvSpPr/>
          <p:nvPr/>
        </p:nvSpPr>
        <p:spPr>
          <a:xfrm>
            <a:off x="3739910" y="4685665"/>
            <a:ext cx="2372980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Крепкий</a:t>
            </a:r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иммунитет</a:t>
            </a:r>
          </a:p>
        </p:txBody>
      </p:sp>
      <p:sp>
        <p:nvSpPr>
          <p:cNvPr id="164" name="Shape 164"/>
          <p:cNvSpPr/>
          <p:nvPr/>
        </p:nvSpPr>
        <p:spPr>
          <a:xfrm>
            <a:off x="6259591" y="4685665"/>
            <a:ext cx="2372979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Профилактика</a:t>
            </a:r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аллергии</a:t>
            </a:r>
          </a:p>
        </p:txBody>
      </p:sp>
      <p:sp>
        <p:nvSpPr>
          <p:cNvPr id="165" name="Shape 165"/>
          <p:cNvSpPr/>
          <p:nvPr/>
        </p:nvSpPr>
        <p:spPr>
          <a:xfrm>
            <a:off x="8779271" y="4685665"/>
            <a:ext cx="2372979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Здоровая</a:t>
            </a:r>
          </a:p>
          <a:p>
            <a:pPr algn="ctr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кожа</a:t>
            </a:r>
          </a:p>
        </p:txBody>
      </p:sp>
      <p:pic>
        <p:nvPicPr>
          <p:cNvPr id="166" name="image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309" y="3337519"/>
            <a:ext cx="1227544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52367" y="3337519"/>
            <a:ext cx="1226786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2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4360" y="3337519"/>
            <a:ext cx="1226055" cy="1270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2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3373" y="3337519"/>
            <a:ext cx="1226054" cy="1270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6022190" y="1031318"/>
            <a:ext cx="6179971" cy="4809453"/>
          </a:xfrm>
          <a:prstGeom prst="rect">
            <a:avLst/>
          </a:prstGeom>
          <a:solidFill>
            <a:srgbClr val="A3D5C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173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0799" y="1433222"/>
            <a:ext cx="2222752" cy="400564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947737" y="1235255"/>
            <a:ext cx="9712326" cy="59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75" tIns="44975" rIns="44975" bIns="44975" anchor="ctr">
            <a:spAutoFit/>
          </a:bodyPr>
          <a:lstStyle>
            <a:lvl1pPr>
              <a:defRPr b="1" sz="3400">
                <a:solidFill>
                  <a:srgbClr val="6FC7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B-Kurunga</a:t>
            </a:r>
          </a:p>
        </p:txBody>
      </p:sp>
      <p:sp>
        <p:nvSpPr>
          <p:cNvPr id="175" name="Shape 175"/>
          <p:cNvSpPr/>
          <p:nvPr/>
        </p:nvSpPr>
        <p:spPr>
          <a:xfrm>
            <a:off x="971550" y="2744788"/>
            <a:ext cx="2790825" cy="1974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75" tIns="44975" rIns="44975" bIns="44975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БОНУСНЫЕ  БАЛЛЫ</a:t>
            </a:r>
            <a:endParaRPr>
              <a:solidFill>
                <a:srgbClr val="5B2E63"/>
              </a:solidFill>
              <a:latin typeface="+mj-lt"/>
              <a:ea typeface="+mj-ea"/>
              <a:cs typeface="+mj-cs"/>
              <a:sym typeface="Arial"/>
            </a:endParaRPr>
          </a:p>
          <a:p>
            <a:pPr>
              <a:defRPr b="1">
                <a:solidFill>
                  <a:srgbClr val="5B2E6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solidFill>
                  <a:srgbClr val="5B2E6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КЛУБНАЯ ЦЕНА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РОЗНИЧНАЯ ЦЕНА</a:t>
            </a:r>
          </a:p>
        </p:txBody>
      </p:sp>
      <p:sp>
        <p:nvSpPr>
          <p:cNvPr id="176" name="Shape 176"/>
          <p:cNvSpPr/>
          <p:nvPr/>
        </p:nvSpPr>
        <p:spPr>
          <a:xfrm>
            <a:off x="4114800" y="2662238"/>
            <a:ext cx="500063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800">
                <a:solidFill>
                  <a:srgbClr val="72C6A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77" name="Shape 177"/>
          <p:cNvSpPr/>
          <p:nvPr/>
        </p:nvSpPr>
        <p:spPr>
          <a:xfrm>
            <a:off x="4048125" y="4251325"/>
            <a:ext cx="145415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72C6A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13,75 </a:t>
            </a:r>
            <a:r>
              <a:rPr sz="1800"/>
              <a:t>у.е.</a:t>
            </a:r>
          </a:p>
        </p:txBody>
      </p:sp>
      <p:sp>
        <p:nvSpPr>
          <p:cNvPr id="178" name="Shape 178"/>
          <p:cNvSpPr/>
          <p:nvPr/>
        </p:nvSpPr>
        <p:spPr>
          <a:xfrm>
            <a:off x="4048125" y="3457575"/>
            <a:ext cx="923925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72C6A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11</a:t>
            </a:r>
            <a:r>
              <a:rPr sz="1800"/>
              <a:t> у.е.</a:t>
            </a:r>
          </a:p>
        </p:txBody>
      </p:sp>
      <p:sp>
        <p:nvSpPr>
          <p:cNvPr id="179" name="Shape 179"/>
          <p:cNvSpPr/>
          <p:nvPr/>
        </p:nvSpPr>
        <p:spPr>
          <a:xfrm>
            <a:off x="4060823" y="2589213"/>
            <a:ext cx="633419" cy="633417"/>
          </a:xfrm>
          <a:prstGeom prst="ellipse">
            <a:avLst/>
          </a:prstGeom>
          <a:ln w="25400">
            <a:solidFill>
              <a:srgbClr val="A7A7A7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831020" y="2590412"/>
            <a:ext cx="6375405" cy="118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90000"/>
              </a:lnSpc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B-Kurunga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3630259" y="2053112"/>
            <a:ext cx="4896351" cy="4896351"/>
          </a:xfrm>
          <a:prstGeom prst="ellipse">
            <a:avLst/>
          </a:prstGeom>
          <a:ln w="25400">
            <a:solidFill>
              <a:srgbClr val="6ECEA9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1276873" y="2496428"/>
            <a:ext cx="3420492" cy="43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6CC9A5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01</a:t>
            </a:r>
            <a:r>
              <a:rPr sz="1800">
                <a:solidFill>
                  <a:srgbClr val="535353"/>
                </a:solidFill>
              </a:rPr>
              <a:t> жизнь в мегаполисе</a:t>
            </a:r>
          </a:p>
        </p:txBody>
      </p:sp>
      <p:sp>
        <p:nvSpPr>
          <p:cNvPr id="34" name="Shape 34"/>
          <p:cNvSpPr/>
          <p:nvPr/>
        </p:nvSpPr>
        <p:spPr>
          <a:xfrm>
            <a:off x="3229006" y="1639054"/>
            <a:ext cx="5733989" cy="5733989"/>
          </a:xfrm>
          <a:prstGeom prst="ellipse">
            <a:avLst/>
          </a:prstGeom>
          <a:ln w="76200">
            <a:solidFill>
              <a:srgbClr val="6ECEA9">
                <a:alpha val="16212"/>
              </a:srgbClr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5" name="Shape 35"/>
          <p:cNvSpPr/>
          <p:nvPr/>
        </p:nvSpPr>
        <p:spPr>
          <a:xfrm>
            <a:off x="985518" y="452795"/>
            <a:ext cx="9533140" cy="13993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6" name="Shape 36"/>
          <p:cNvSpPr/>
          <p:nvPr/>
        </p:nvSpPr>
        <p:spPr>
          <a:xfrm>
            <a:off x="1014411" y="544256"/>
            <a:ext cx="9933993" cy="121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ОБРАЗ ЖИЗНИ НАПРЯМУЮ ВЛИЯЕТ </a:t>
            </a:r>
          </a:p>
          <a:p>
            <a:pPr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НА ЗДОРОВЬЕ КИШЕЧНИКА  </a:t>
            </a:r>
          </a:p>
        </p:txBody>
      </p:sp>
      <p:sp>
        <p:nvSpPr>
          <p:cNvPr id="37" name="Shape 37"/>
          <p:cNvSpPr/>
          <p:nvPr/>
        </p:nvSpPr>
        <p:spPr>
          <a:xfrm>
            <a:off x="1348208" y="3181936"/>
            <a:ext cx="2282053" cy="43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6CCAA5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02</a:t>
            </a:r>
            <a:r>
              <a:rPr>
                <a:solidFill>
                  <a:srgbClr val="F97759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переутомление</a:t>
            </a:r>
          </a:p>
        </p:txBody>
      </p:sp>
      <p:sp>
        <p:nvSpPr>
          <p:cNvPr id="38" name="Shape 38"/>
          <p:cNvSpPr/>
          <p:nvPr/>
        </p:nvSpPr>
        <p:spPr>
          <a:xfrm>
            <a:off x="1810610" y="3867446"/>
            <a:ext cx="1931138" cy="43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70C9A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03</a:t>
            </a:r>
            <a:r>
              <a:rPr sz="1800">
                <a:solidFill>
                  <a:srgbClr val="535353"/>
                </a:solidFill>
              </a:rPr>
              <a:t> инфекции</a:t>
            </a:r>
          </a:p>
        </p:txBody>
      </p:sp>
      <p:sp>
        <p:nvSpPr>
          <p:cNvPr id="39" name="Shape 39"/>
          <p:cNvSpPr/>
          <p:nvPr/>
        </p:nvSpPr>
        <p:spPr>
          <a:xfrm>
            <a:off x="1039820" y="4552955"/>
            <a:ext cx="2669605" cy="43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70C9A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04</a:t>
            </a:r>
            <a:r>
              <a:rPr>
                <a:solidFill>
                  <a:srgbClr val="F97759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нарушенный сон</a:t>
            </a:r>
          </a:p>
        </p:txBody>
      </p:sp>
      <p:sp>
        <p:nvSpPr>
          <p:cNvPr id="40" name="Shape 40"/>
          <p:cNvSpPr/>
          <p:nvPr/>
        </p:nvSpPr>
        <p:spPr>
          <a:xfrm>
            <a:off x="1131737" y="5238465"/>
            <a:ext cx="2485771" cy="670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algn="r">
              <a:lnSpc>
                <a:spcPct val="90000"/>
              </a:lnSpc>
              <a:defRPr b="1" sz="2400">
                <a:solidFill>
                  <a:srgbClr val="73C8A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05</a:t>
            </a:r>
            <a:r>
              <a:rPr>
                <a:solidFill>
                  <a:srgbClr val="F97759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малоподвижный </a:t>
            </a:r>
            <a:endParaRPr>
              <a:solidFill>
                <a:srgbClr val="535353"/>
              </a:solidFill>
            </a:endParaRPr>
          </a:p>
          <a:p>
            <a:pPr algn="r">
              <a:lnSpc>
                <a:spcPct val="90000"/>
              </a:lnSpc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образ жизни</a:t>
            </a:r>
          </a:p>
        </p:txBody>
      </p:sp>
      <p:sp>
        <p:nvSpPr>
          <p:cNvPr id="41" name="Shape 41"/>
          <p:cNvSpPr/>
          <p:nvPr/>
        </p:nvSpPr>
        <p:spPr>
          <a:xfrm>
            <a:off x="8298884" y="2503770"/>
            <a:ext cx="2669603" cy="670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73C8A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06</a:t>
            </a:r>
            <a:r>
              <a:rPr sz="1800">
                <a:solidFill>
                  <a:srgbClr val="535353"/>
                </a:solidFill>
              </a:rPr>
              <a:t> хронические заболевания</a:t>
            </a:r>
          </a:p>
        </p:txBody>
      </p:sp>
      <p:sp>
        <p:nvSpPr>
          <p:cNvPr id="42" name="Shape 42"/>
          <p:cNvSpPr/>
          <p:nvPr/>
        </p:nvSpPr>
        <p:spPr>
          <a:xfrm>
            <a:off x="8765261" y="3473832"/>
            <a:ext cx="2707068" cy="670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70C9A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07</a:t>
            </a:r>
            <a:r>
              <a:rPr sz="1800">
                <a:solidFill>
                  <a:srgbClr val="535353"/>
                </a:solidFill>
              </a:rPr>
              <a:t> длительный прием антибиотиков</a:t>
            </a:r>
          </a:p>
        </p:txBody>
      </p:sp>
      <p:sp>
        <p:nvSpPr>
          <p:cNvPr id="43" name="Shape 43"/>
          <p:cNvSpPr/>
          <p:nvPr/>
        </p:nvSpPr>
        <p:spPr>
          <a:xfrm>
            <a:off x="8765261" y="4443895"/>
            <a:ext cx="3335006" cy="91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70C9A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08</a:t>
            </a:r>
            <a:r>
              <a:rPr sz="1800">
                <a:solidFill>
                  <a:srgbClr val="535353"/>
                </a:solidFill>
              </a:rPr>
              <a:t> фаст-фуд </a:t>
            </a:r>
            <a:endParaRPr>
              <a:solidFill>
                <a:srgbClr val="535353"/>
              </a:solidFill>
            </a:endParaRPr>
          </a:p>
          <a:p>
            <a:pPr>
              <a:lnSpc>
                <a:spcPct val="90000"/>
              </a:lnSpc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и недостаток </a:t>
            </a:r>
          </a:p>
          <a:p>
            <a:pPr>
              <a:lnSpc>
                <a:spcPct val="90000"/>
              </a:lnSpc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растительной пищи</a:t>
            </a:r>
          </a:p>
        </p:txBody>
      </p:sp>
      <p:sp>
        <p:nvSpPr>
          <p:cNvPr id="44" name="Shape 44"/>
          <p:cNvSpPr/>
          <p:nvPr/>
        </p:nvSpPr>
        <p:spPr>
          <a:xfrm>
            <a:off x="8501628" y="5587384"/>
            <a:ext cx="1931138" cy="43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73C8A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09</a:t>
            </a:r>
            <a:r>
              <a:rPr sz="1800">
                <a:solidFill>
                  <a:srgbClr val="535353"/>
                </a:solidFill>
              </a:rPr>
              <a:t> стресс</a:t>
            </a:r>
          </a:p>
        </p:txBody>
      </p:sp>
      <p:pic>
        <p:nvPicPr>
          <p:cNvPr id="4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8625" y="1897489"/>
            <a:ext cx="4921750" cy="492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1014411" y="548685"/>
            <a:ext cx="9933993" cy="121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ОСЛАБЛЕННЫЙ КИШЕЧНИК МОЖЕТ СПРОВОЦИРОВАТЬ:  </a:t>
            </a:r>
          </a:p>
        </p:txBody>
      </p:sp>
      <p:sp>
        <p:nvSpPr>
          <p:cNvPr id="49" name="Shape 49"/>
          <p:cNvSpPr/>
          <p:nvPr/>
        </p:nvSpPr>
        <p:spPr>
          <a:xfrm>
            <a:off x="5581660" y="2972742"/>
            <a:ext cx="2125707" cy="61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повышенную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тревожность</a:t>
            </a:r>
          </a:p>
        </p:txBody>
      </p:sp>
      <p:sp>
        <p:nvSpPr>
          <p:cNvPr id="50" name="Shape 50"/>
          <p:cNvSpPr/>
          <p:nvPr/>
        </p:nvSpPr>
        <p:spPr>
          <a:xfrm>
            <a:off x="9198747" y="4718193"/>
            <a:ext cx="2170772" cy="34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лишний вес</a:t>
            </a:r>
          </a:p>
        </p:txBody>
      </p:sp>
      <p:sp>
        <p:nvSpPr>
          <p:cNvPr id="51" name="Shape 51"/>
          <p:cNvSpPr/>
          <p:nvPr/>
        </p:nvSpPr>
        <p:spPr>
          <a:xfrm>
            <a:off x="2137548" y="2534473"/>
            <a:ext cx="2073694" cy="882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частые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вирусные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заболевания</a:t>
            </a:r>
          </a:p>
        </p:txBody>
      </p:sp>
      <p:sp>
        <p:nvSpPr>
          <p:cNvPr id="52" name="Shape 52"/>
          <p:cNvSpPr/>
          <p:nvPr/>
        </p:nvSpPr>
        <p:spPr>
          <a:xfrm>
            <a:off x="2155325" y="3897772"/>
            <a:ext cx="2170772" cy="349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дисбактериоз</a:t>
            </a:r>
          </a:p>
        </p:txBody>
      </p:sp>
      <p:sp>
        <p:nvSpPr>
          <p:cNvPr id="53" name="Shape 53"/>
          <p:cNvSpPr/>
          <p:nvPr/>
        </p:nvSpPr>
        <p:spPr>
          <a:xfrm>
            <a:off x="2168026" y="4949171"/>
            <a:ext cx="2318924" cy="61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аллергические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реакции</a:t>
            </a:r>
          </a:p>
        </p:txBody>
      </p:sp>
      <p:sp>
        <p:nvSpPr>
          <p:cNvPr id="54" name="Shape 54"/>
          <p:cNvSpPr/>
          <p:nvPr/>
        </p:nvSpPr>
        <p:spPr>
          <a:xfrm>
            <a:off x="9198747" y="2957502"/>
            <a:ext cx="2170772" cy="61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проблемы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с кожей</a:t>
            </a:r>
          </a:p>
        </p:txBody>
      </p:sp>
      <p:sp>
        <p:nvSpPr>
          <p:cNvPr id="55" name="Shape 55"/>
          <p:cNvSpPr/>
          <p:nvPr/>
        </p:nvSpPr>
        <p:spPr>
          <a:xfrm>
            <a:off x="5581660" y="4390335"/>
            <a:ext cx="2125707" cy="882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обострение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хронических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заболеваний</a:t>
            </a:r>
          </a:p>
        </p:txBody>
      </p:sp>
      <p:pic>
        <p:nvPicPr>
          <p:cNvPr id="56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385" y="2213780"/>
            <a:ext cx="1473052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2385" y="3310382"/>
            <a:ext cx="1473052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2385" y="4495129"/>
            <a:ext cx="1473052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3433" y="2503460"/>
            <a:ext cx="1472141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90733" y="4069643"/>
            <a:ext cx="1472141" cy="152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9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22487" y="2566960"/>
            <a:ext cx="1350297" cy="1397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61565" y="4069643"/>
            <a:ext cx="1472141" cy="1524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1004250" y="542066"/>
            <a:ext cx="9937806" cy="211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ПОЧЕМУ ТАК ПРОИСХОДИТ?  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 кишечнике живут триллионы бактерий: полезных и патогенных. </a:t>
            </a:r>
          </a:p>
          <a:p>
            <a:pPr>
              <a:lnSpc>
                <a:spcPct val="150000"/>
              </a:lnSpc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Вместе они образуют микрофлору кишечника.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 норме микрофлора  кишечника на </a:t>
            </a:r>
            <a:r>
              <a:rPr>
                <a:solidFill>
                  <a:srgbClr val="6BC8A4"/>
                </a:solidFill>
              </a:rPr>
              <a:t>80-90% </a:t>
            </a:r>
            <a:r>
              <a:t>состоит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из полезных бактерий, которые:</a:t>
            </a:r>
          </a:p>
        </p:txBody>
      </p:sp>
      <p:pic>
        <p:nvPicPr>
          <p:cNvPr id="66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319" y="1300811"/>
            <a:ext cx="4797274" cy="479844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196338" y="3532485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68" name="Shape 68"/>
          <p:cNvSpPr/>
          <p:nvPr/>
        </p:nvSpPr>
        <p:spPr>
          <a:xfrm>
            <a:off x="1484766" y="3409000"/>
            <a:ext cx="3326274" cy="194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подавляют патогенные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бактерии в кишечнике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способствуют лучшему пищеварению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улучшают иммунитет</a:t>
            </a:r>
          </a:p>
        </p:txBody>
      </p:sp>
      <p:sp>
        <p:nvSpPr>
          <p:cNvPr id="69" name="Shape 69"/>
          <p:cNvSpPr/>
          <p:nvPr/>
        </p:nvSpPr>
        <p:spPr>
          <a:xfrm>
            <a:off x="5193167" y="3408998"/>
            <a:ext cx="3326270" cy="248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помогают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усваиваться 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кальцию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участвуют в синтезе витаминов</a:t>
            </a: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предотвращают аллергические реакции</a:t>
            </a:r>
          </a:p>
        </p:txBody>
      </p:sp>
      <p:sp>
        <p:nvSpPr>
          <p:cNvPr id="70" name="Shape 70"/>
          <p:cNvSpPr/>
          <p:nvPr/>
        </p:nvSpPr>
        <p:spPr>
          <a:xfrm>
            <a:off x="1196338" y="4349686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1196338" y="5166890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4933710" y="3532485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4933710" y="4623679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4933710" y="5440881"/>
            <a:ext cx="165761" cy="165761"/>
          </a:xfrm>
          <a:prstGeom prst="ellipse">
            <a:avLst/>
          </a:prstGeom>
          <a:solidFill>
            <a:srgbClr val="ADCA6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1004251" y="545650"/>
            <a:ext cx="10183498" cy="121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КОГДА НАРУШАЕТСЯ МИКРОФЛОРА КИШЕЧНИКА</a:t>
            </a:r>
          </a:p>
        </p:txBody>
      </p:sp>
      <p:sp>
        <p:nvSpPr>
          <p:cNvPr id="80" name="Shape 80"/>
          <p:cNvSpPr/>
          <p:nvPr/>
        </p:nvSpPr>
        <p:spPr>
          <a:xfrm>
            <a:off x="1011394" y="1920917"/>
            <a:ext cx="10169212" cy="114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Под действием негативных факторов полезные бактерии погибают. 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Баланс здоровой и патогенной флоры нарушается, что приводит к заболеваниям 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и сбоям в работе организма.</a:t>
            </a:r>
          </a:p>
        </p:txBody>
      </p:sp>
      <p:sp>
        <p:nvSpPr>
          <p:cNvPr id="81" name="Shape 81"/>
          <p:cNvSpPr/>
          <p:nvPr/>
        </p:nvSpPr>
        <p:spPr>
          <a:xfrm>
            <a:off x="1051554" y="3501704"/>
            <a:ext cx="2236811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Здоровая </a:t>
            </a:r>
          </a:p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микрофлора</a:t>
            </a:r>
          </a:p>
        </p:txBody>
      </p:sp>
      <p:sp>
        <p:nvSpPr>
          <p:cNvPr id="82" name="Shape 82"/>
          <p:cNvSpPr/>
          <p:nvPr/>
        </p:nvSpPr>
        <p:spPr>
          <a:xfrm>
            <a:off x="9277056" y="4187287"/>
            <a:ext cx="2477993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7C6A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Рост патогенной </a:t>
            </a:r>
          </a:p>
          <a:p>
            <a:pPr>
              <a:defRPr b="1" cap="all">
                <a:solidFill>
                  <a:srgbClr val="7C6A9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флоры</a:t>
            </a:r>
          </a:p>
        </p:txBody>
      </p:sp>
      <p:pic>
        <p:nvPicPr>
          <p:cNvPr id="83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946311"/>
            <a:ext cx="2133083" cy="2133602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3938299" y="3745708"/>
            <a:ext cx="2920984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прием антибиотиков </a:t>
            </a:r>
          </a:p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 антигистаминов</a:t>
            </a:r>
          </a:p>
        </p:txBody>
      </p:sp>
      <p:sp>
        <p:nvSpPr>
          <p:cNvPr id="85" name="Shape 85"/>
          <p:cNvSpPr/>
          <p:nvPr/>
        </p:nvSpPr>
        <p:spPr>
          <a:xfrm>
            <a:off x="3938299" y="4528339"/>
            <a:ext cx="2477992" cy="33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стресс</a:t>
            </a:r>
          </a:p>
        </p:txBody>
      </p:sp>
      <p:sp>
        <p:nvSpPr>
          <p:cNvPr id="86" name="Shape 86"/>
          <p:cNvSpPr/>
          <p:nvPr/>
        </p:nvSpPr>
        <p:spPr>
          <a:xfrm>
            <a:off x="3938299" y="5018873"/>
            <a:ext cx="2477992" cy="62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инфекции </a:t>
            </a:r>
          </a:p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 заболевания</a:t>
            </a:r>
          </a:p>
        </p:txBody>
      </p:sp>
      <p:sp>
        <p:nvSpPr>
          <p:cNvPr id="87" name="Shape 87"/>
          <p:cNvSpPr/>
          <p:nvPr/>
        </p:nvSpPr>
        <p:spPr>
          <a:xfrm>
            <a:off x="3938299" y="5801505"/>
            <a:ext cx="2477992" cy="33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углеводная пища</a:t>
            </a:r>
          </a:p>
        </p:txBody>
      </p:sp>
      <p:sp>
        <p:nvSpPr>
          <p:cNvPr id="88" name="Shape 88"/>
          <p:cNvSpPr/>
          <p:nvPr/>
        </p:nvSpPr>
        <p:spPr>
          <a:xfrm>
            <a:off x="9251853" y="4923087"/>
            <a:ext cx="1767941" cy="915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Подавление </a:t>
            </a:r>
          </a:p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полезной </a:t>
            </a:r>
          </a:p>
          <a:p>
            <a:pPr>
              <a:defRPr b="1" cap="all">
                <a:solidFill>
                  <a:srgbClr val="ADCA6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флоры</a:t>
            </a:r>
          </a:p>
        </p:txBody>
      </p:sp>
      <p:sp>
        <p:nvSpPr>
          <p:cNvPr id="89" name="Shape 89"/>
          <p:cNvSpPr/>
          <p:nvPr/>
        </p:nvSpPr>
        <p:spPr>
          <a:xfrm rot="16200000">
            <a:off x="2893040" y="4721383"/>
            <a:ext cx="916783" cy="43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72"/>
                </a:moveTo>
                <a:lnTo>
                  <a:pt x="10955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6BC8A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90" name="Shape 90"/>
          <p:cNvSpPr/>
          <p:nvPr/>
        </p:nvSpPr>
        <p:spPr>
          <a:xfrm rot="16200000">
            <a:off x="6439167" y="4721383"/>
            <a:ext cx="916781" cy="43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72"/>
                </a:moveTo>
                <a:lnTo>
                  <a:pt x="10955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6BC8A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91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8696" y="3946311"/>
            <a:ext cx="2133083" cy="213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004251" y="524805"/>
            <a:ext cx="10183498" cy="121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defRPr b="1" sz="4000">
                <a:solidFill>
                  <a:srgbClr val="6BC8A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КАК ВОССТАНОВИТЬ </a:t>
            </a:r>
          </a:p>
          <a:p>
            <a:pPr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МИКРОФЛОРУ  КИШЕЧНИКА?</a:t>
            </a:r>
          </a:p>
        </p:txBody>
      </p:sp>
      <p:sp>
        <p:nvSpPr>
          <p:cNvPr id="95" name="Shape 95"/>
          <p:cNvSpPr/>
          <p:nvPr/>
        </p:nvSpPr>
        <p:spPr>
          <a:xfrm>
            <a:off x="2179794" y="2558712"/>
            <a:ext cx="3538782" cy="1733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пробиотики-</a:t>
            </a:r>
          </a:p>
          <a:p>
            <a:pPr>
              <a:defRPr b="1" cap="all">
                <a:solidFill>
                  <a:srgbClr val="6BC8A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лактобактерии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живые культуры, которые 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восстанавливают численность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полезной микрофлоры 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кишечника</a:t>
            </a:r>
          </a:p>
        </p:txBody>
      </p:sp>
      <p:sp>
        <p:nvSpPr>
          <p:cNvPr id="96" name="Shape 96"/>
          <p:cNvSpPr/>
          <p:nvPr/>
        </p:nvSpPr>
        <p:spPr>
          <a:xfrm>
            <a:off x="2179794" y="4844188"/>
            <a:ext cx="3538782" cy="908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клетчатка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клетчатка — пища для полезных бактерий</a:t>
            </a:r>
          </a:p>
        </p:txBody>
      </p:sp>
      <p:sp>
        <p:nvSpPr>
          <p:cNvPr id="97" name="Shape 97"/>
          <p:cNvSpPr/>
          <p:nvPr/>
        </p:nvSpPr>
        <p:spPr>
          <a:xfrm>
            <a:off x="6894034" y="2558712"/>
            <a:ext cx="3538781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меньше сахара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сахар блокирует активность белка, необходимого для размножения микрофлоры кишечника</a:t>
            </a:r>
          </a:p>
        </p:txBody>
      </p:sp>
      <p:sp>
        <p:nvSpPr>
          <p:cNvPr id="98" name="Shape 98"/>
          <p:cNvSpPr/>
          <p:nvPr/>
        </p:nvSpPr>
        <p:spPr>
          <a:xfrm>
            <a:off x="6894034" y="4841704"/>
            <a:ext cx="3538781" cy="1174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физическая активность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физические нагрузки улучшают перистальтику кишечника 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и усвоение пищи</a:t>
            </a:r>
          </a:p>
        </p:txBody>
      </p:sp>
      <p:pic>
        <p:nvPicPr>
          <p:cNvPr id="99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4080" y="2441405"/>
            <a:ext cx="858239" cy="88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53924" y="4698760"/>
            <a:ext cx="858751" cy="88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53659" y="2441405"/>
            <a:ext cx="859281" cy="889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33824" y="4698760"/>
            <a:ext cx="858751" cy="889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941727" y="833103"/>
            <a:ext cx="6123029" cy="114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defRPr b="1" sz="3600">
                <a:solidFill>
                  <a:srgbClr val="6BC8A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ЗДОРОВАЯ МИКРОФЛОРА </a:t>
            </a:r>
          </a:p>
          <a:p>
            <a:pPr>
              <a:defRPr b="1" sz="3600">
                <a:solidFill>
                  <a:srgbClr val="6BC8A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И КРЕПКИЙ ИММУНИТЕТ</a:t>
            </a:r>
          </a:p>
        </p:txBody>
      </p:sp>
      <p:sp>
        <p:nvSpPr>
          <p:cNvPr id="106" name="Shape 106"/>
          <p:cNvSpPr/>
          <p:nvPr/>
        </p:nvSpPr>
        <p:spPr>
          <a:xfrm>
            <a:off x="1020813" y="2423626"/>
            <a:ext cx="5766260" cy="1174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>
                <a:solidFill>
                  <a:srgbClr val="6FC7A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Би-Курунга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— комплекс </a:t>
            </a:r>
            <a:r>
              <a:rPr b="1">
                <a:solidFill>
                  <a:srgbClr val="6FC7A5"/>
                </a:solidFill>
              </a:rPr>
              <a:t>симбиотических</a:t>
            </a:r>
            <a:r>
              <a:t> пробиотиков и цинка для восстановления микрофлоры кишечника, улучшения пищеварения и укрепления иммунитета. </a:t>
            </a:r>
          </a:p>
        </p:txBody>
      </p:sp>
      <p:sp>
        <p:nvSpPr>
          <p:cNvPr id="107" name="Shape 107"/>
          <p:cNvSpPr/>
          <p:nvPr/>
        </p:nvSpPr>
        <p:spPr>
          <a:xfrm>
            <a:off x="7368854" y="-15241"/>
            <a:ext cx="4833307" cy="6888482"/>
          </a:xfrm>
          <a:prstGeom prst="rect">
            <a:avLst/>
          </a:prstGeom>
          <a:solidFill>
            <a:srgbClr val="A3D5C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999623" y="4950519"/>
            <a:ext cx="6007236" cy="80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cap="all" sz="1600">
                <a:solidFill>
                  <a:srgbClr val="6FC7A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Симбиоз — </a:t>
            </a:r>
            <a:r>
              <a:rPr>
                <a:solidFill>
                  <a:srgbClr val="535353"/>
                </a:solidFill>
              </a:rPr>
              <a:t>тесное взаимодействие разных видов организмов, при котором хотя бы один из них </a:t>
            </a:r>
            <a:endParaRPr>
              <a:solidFill>
                <a:srgbClr val="FD774D"/>
              </a:solidFill>
            </a:endParaRPr>
          </a:p>
          <a:p>
            <a:pPr>
              <a:defRPr b="1" cap="all" sz="160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получает пользу </a:t>
            </a:r>
          </a:p>
        </p:txBody>
      </p:sp>
      <p:pic>
        <p:nvPicPr>
          <p:cNvPr id="109" name="image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9363" y="1347569"/>
            <a:ext cx="2528257" cy="4556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1015605" y="551533"/>
            <a:ext cx="10351704" cy="644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 b="1" sz="4000">
                <a:solidFill>
                  <a:srgbClr val="6BC8A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B-KURUNGA:</a:t>
            </a:r>
            <a:r>
              <a:rPr>
                <a:solidFill>
                  <a:srgbClr val="FD774D"/>
                </a:solidFill>
              </a:rPr>
              <a:t> </a:t>
            </a:r>
            <a:r>
              <a:rPr>
                <a:solidFill>
                  <a:srgbClr val="535353"/>
                </a:solidFill>
              </a:rPr>
              <a:t>ПРОБИОТИКИ + ЦИНК</a:t>
            </a:r>
          </a:p>
        </p:txBody>
      </p:sp>
      <p:sp>
        <p:nvSpPr>
          <p:cNvPr id="113" name="Shape 113"/>
          <p:cNvSpPr/>
          <p:nvPr/>
        </p:nvSpPr>
        <p:spPr>
          <a:xfrm>
            <a:off x="2742806" y="3037711"/>
            <a:ext cx="3167960" cy="1212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sz="2200">
                <a:solidFill>
                  <a:srgbClr val="6BC8A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Курунга —</a:t>
            </a:r>
            <a:endParaRPr>
              <a:solidFill>
                <a:srgbClr val="FD774D"/>
              </a:solidFill>
            </a:endParaRP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симбиотический концентрат пробиотических культур природного происхождения </a:t>
            </a:r>
          </a:p>
        </p:txBody>
      </p:sp>
      <p:sp>
        <p:nvSpPr>
          <p:cNvPr id="114" name="Shape 114"/>
          <p:cNvSpPr/>
          <p:nvPr/>
        </p:nvSpPr>
        <p:spPr>
          <a:xfrm>
            <a:off x="8554325" y="3037711"/>
            <a:ext cx="3167960" cy="1212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b="1" sz="2200">
                <a:solidFill>
                  <a:srgbClr val="6BC8A4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Цинк —</a:t>
            </a:r>
            <a:endParaRPr>
              <a:solidFill>
                <a:srgbClr val="FD774D"/>
              </a:solidFill>
            </a:endParaRP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важный микроэлемент 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для укрепления иммунной системы</a:t>
            </a:r>
          </a:p>
        </p:txBody>
      </p:sp>
      <p:pic>
        <p:nvPicPr>
          <p:cNvPr id="115" name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750" y="2930485"/>
            <a:ext cx="1716472" cy="1778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27004" y="2930485"/>
            <a:ext cx="1717533" cy="1778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2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982815" y="585056"/>
            <a:ext cx="7125028" cy="1160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/>
          <a:p>
            <a:pPr>
              <a:lnSpc>
                <a:spcPct val="90000"/>
              </a:lnSpc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КУРУНГА — НАПИТОК </a:t>
            </a:r>
          </a:p>
          <a:p>
            <a:pPr>
              <a:lnSpc>
                <a:spcPct val="90000"/>
              </a:lnSpc>
              <a:defRPr b="1" sz="4000"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С ВЕКОВОЙ ИСТОРИЕЙ</a:t>
            </a:r>
          </a:p>
        </p:txBody>
      </p:sp>
      <p:sp>
        <p:nvSpPr>
          <p:cNvPr id="123" name="Shape 123"/>
          <p:cNvSpPr/>
          <p:nvPr/>
        </p:nvSpPr>
        <p:spPr>
          <a:xfrm>
            <a:off x="1055688" y="2552563"/>
            <a:ext cx="5750224" cy="1682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На протяжении столетий жители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Центральной и Северной Азии готовили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на основе курунги кисломолочный напиток,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который </a:t>
            </a:r>
            <a:r>
              <a:rPr b="1">
                <a:solidFill>
                  <a:srgbClr val="6BC8A4"/>
                </a:solidFill>
              </a:rPr>
              <a:t>улучшал пищеварение и укреплял иммунитет</a:t>
            </a:r>
            <a:r>
              <a:t> в условиях однообразного</a:t>
            </a:r>
          </a:p>
          <a:p>
            <a:pPr>
              <a:defRPr>
                <a:solidFill>
                  <a:srgbClr val="53535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питания и кочевого образа жизни.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